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9568687-B648-41D9-8095-1D6364311FBB}" type="datetimeFigureOut">
              <a:rPr lang="en-US" smtClean="0"/>
              <a:t>7/22/2015</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DF94CAF-7BA1-4B67-80E1-5FB47FF9CF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568687-B648-41D9-8095-1D6364311FB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94CAF-7BA1-4B67-80E1-5FB47FF9CF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568687-B648-41D9-8095-1D6364311FB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94CAF-7BA1-4B67-80E1-5FB47FF9CF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9568687-B648-41D9-8095-1D6364311FBB}" type="datetimeFigureOut">
              <a:rPr lang="en-US" smtClean="0"/>
              <a:t>7/22/2015</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DF94CAF-7BA1-4B67-80E1-5FB47FF9CF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9568687-B648-41D9-8095-1D6364311FBB}" type="datetimeFigureOut">
              <a:rPr lang="en-US" smtClean="0"/>
              <a:t>7/22/2015</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DF94CAF-7BA1-4B67-80E1-5FB47FF9CFAE}"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9568687-B648-41D9-8095-1D6364311FBB}" type="datetimeFigureOut">
              <a:rPr lang="en-US" smtClean="0"/>
              <a:t>7/22/2015</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DF94CAF-7BA1-4B67-80E1-5FB47FF9CF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9568687-B648-41D9-8095-1D6364311FBB}" type="datetimeFigureOut">
              <a:rPr lang="en-US" smtClean="0"/>
              <a:t>7/22/2015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DF94CAF-7BA1-4B67-80E1-5FB47FF9CFAE}"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9568687-B648-41D9-8095-1D6364311FBB}" type="datetimeFigureOut">
              <a:rPr lang="en-US" smtClean="0"/>
              <a:t>7/22/2015</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F94CAF-7BA1-4B67-80E1-5FB47FF9CF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568687-B648-41D9-8095-1D6364311FBB}" type="datetimeFigureOut">
              <a:rPr lang="en-US" smtClean="0"/>
              <a:t>7/22/2015</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94CAF-7BA1-4B67-80E1-5FB47FF9CF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9568687-B648-41D9-8095-1D6364311FBB}" type="datetimeFigureOut">
              <a:rPr lang="en-US" smtClean="0"/>
              <a:t>7/22/2015</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F94CAF-7BA1-4B67-80E1-5FB47FF9CF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9568687-B648-41D9-8095-1D6364311FBB}" type="datetimeFigureOut">
              <a:rPr lang="en-US" smtClean="0"/>
              <a:t>7/22/2015</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DF94CAF-7BA1-4B67-80E1-5FB47FF9CFAE}"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9568687-B648-41D9-8095-1D6364311FBB}" type="datetimeFigureOut">
              <a:rPr lang="en-US" smtClean="0"/>
              <a:t>7/22/2015</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DF94CAF-7BA1-4B67-80E1-5FB47FF9CFAE}"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in the saddle again!</a:t>
            </a:r>
            <a:endParaRPr lang="en-US" dirty="0"/>
          </a:p>
        </p:txBody>
      </p:sp>
      <p:sp>
        <p:nvSpPr>
          <p:cNvPr id="3" name="Subtitle 2"/>
          <p:cNvSpPr>
            <a:spLocks noGrp="1"/>
          </p:cNvSpPr>
          <p:nvPr>
            <p:ph type="subTitle" idx="1"/>
          </p:nvPr>
        </p:nvSpPr>
        <p:spPr/>
        <p:txBody>
          <a:bodyPr/>
          <a:lstStyle/>
          <a:p>
            <a:r>
              <a:rPr lang="en-US" dirty="0" smtClean="0"/>
              <a:t>Lesson 1-3	</a:t>
            </a:r>
            <a:endParaRPr lang="en-US" dirty="0"/>
          </a:p>
        </p:txBody>
      </p:sp>
      <p:pic>
        <p:nvPicPr>
          <p:cNvPr id="2050" name="Picture 2" descr="C:\Users\lroyer\AppData\Local\Microsoft\Windows\Temporary Internet Files\Content.IE5\4M5DEQS4\a cowbo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2618"/>
            <a:ext cx="3124200" cy="349723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lroyer\AppData\Local\Microsoft\Windows\Temporary Internet Files\Content.IE5\YYNSS8RC\cowboy_clipart_lasso[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3040" y="1219200"/>
            <a:ext cx="3252788" cy="3478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640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PARITY</a:t>
            </a:r>
            <a:r>
              <a:rPr lang="en-US" dirty="0">
                <a:effectLst/>
              </a:rPr>
              <a:t> </a:t>
            </a:r>
            <a:r>
              <a:rPr lang="en-US" i="1" dirty="0">
                <a:effectLst/>
              </a:rPr>
              <a:t>noun</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smtClean="0"/>
              <a:t>Definition: </a:t>
            </a:r>
            <a:r>
              <a:rPr lang="en-US" dirty="0"/>
              <a:t>equality or equivalence; balance among a group </a:t>
            </a:r>
          </a:p>
          <a:p>
            <a:pPr lvl="0"/>
            <a:r>
              <a:rPr lang="en-US" u="sng" dirty="0"/>
              <a:t>Looks like</a:t>
            </a:r>
            <a:r>
              <a:rPr lang="en-US" dirty="0"/>
              <a:t>:  party</a:t>
            </a:r>
          </a:p>
          <a:p>
            <a:pPr lvl="0"/>
            <a:r>
              <a:rPr lang="en-US" u="sng" dirty="0"/>
              <a:t>Picture</a:t>
            </a:r>
            <a:r>
              <a:rPr lang="en-US" dirty="0"/>
              <a:t>:  A boy is having a birthday party at his house.  On the same day, the girl next door is having </a:t>
            </a:r>
            <a:r>
              <a:rPr lang="en-US" u="sng" dirty="0"/>
              <a:t>her</a:t>
            </a:r>
            <a:r>
              <a:rPr lang="en-US" dirty="0"/>
              <a:t> birthday party.  Holding a pair of binoculars, the boy watches everything that happens at the other party, then runs to his mother and demands equality.  “Her cake is chocolate with pink frosting.  That’s what I want.  And a clown just showed up.  Where’s my clown?  She has bigger balloons …”</a:t>
            </a:r>
          </a:p>
          <a:p>
            <a:pPr lvl="0"/>
            <a:r>
              <a:rPr lang="en-US" u="sng" dirty="0"/>
              <a:t>Synonyms:</a:t>
            </a:r>
            <a:r>
              <a:rPr lang="en-US" dirty="0"/>
              <a:t>  equivalence; equality; par; uniformity; similarity</a:t>
            </a:r>
          </a:p>
          <a:p>
            <a:pPr lvl="0"/>
            <a:r>
              <a:rPr lang="en-US" u="sng" dirty="0"/>
              <a:t>Antonyms:</a:t>
            </a:r>
            <a:r>
              <a:rPr lang="en-US" dirty="0"/>
              <a:t>  dissimilarity; disparity</a:t>
            </a:r>
          </a:p>
          <a:p>
            <a:pPr lvl="0"/>
            <a:r>
              <a:rPr lang="en-US" u="sng" dirty="0"/>
              <a:t>Note:</a:t>
            </a:r>
            <a:r>
              <a:rPr lang="en-US" dirty="0"/>
              <a:t>  Don’t confuse this word with “parody,” which refers to an imitation that is meant to poke fun at the subject.</a:t>
            </a:r>
          </a:p>
          <a:p>
            <a:pPr lvl="0"/>
            <a:r>
              <a:rPr lang="en-US" u="sng" dirty="0"/>
              <a:t>Sentence:</a:t>
            </a:r>
            <a:r>
              <a:rPr lang="en-US" dirty="0"/>
              <a:t> There is </a:t>
            </a:r>
            <a:r>
              <a:rPr lang="en-US" i="1" dirty="0"/>
              <a:t>parity</a:t>
            </a:r>
            <a:r>
              <a:rPr lang="en-US" dirty="0"/>
              <a:t> in a sports league when no one team dominates every year.</a:t>
            </a:r>
          </a:p>
          <a:p>
            <a:endParaRPr lang="en-US" dirty="0"/>
          </a:p>
        </p:txBody>
      </p:sp>
    </p:spTree>
    <p:extLst>
      <p:ext uri="{BB962C8B-B14F-4D97-AF65-F5344CB8AC3E}">
        <p14:creationId xmlns:p14="http://schemas.microsoft.com/office/powerpoint/2010/main" val="1129288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Stop right there!!	</a:t>
            </a:r>
            <a:endParaRPr lang="en-US" dirty="0"/>
          </a:p>
        </p:txBody>
      </p:sp>
      <p:sp>
        <p:nvSpPr>
          <p:cNvPr id="3" name="Title 2"/>
          <p:cNvSpPr>
            <a:spLocks noGrp="1"/>
          </p:cNvSpPr>
          <p:nvPr>
            <p:ph type="title"/>
          </p:nvPr>
        </p:nvSpPr>
        <p:spPr/>
        <p:txBody>
          <a:bodyPr/>
          <a:lstStyle/>
          <a:p>
            <a:r>
              <a:rPr lang="en-US" dirty="0" smtClean="0"/>
              <a:t>Test time</a:t>
            </a:r>
            <a:endParaRPr lang="en-US" dirty="0"/>
          </a:p>
        </p:txBody>
      </p:sp>
      <p:pic>
        <p:nvPicPr>
          <p:cNvPr id="1026" name="Picture 2" descr="C:\Users\lroyer\AppData\Local\Microsoft\Windows\Temporary Internet Files\Content.IE5\4M5DEQS4\test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914400"/>
            <a:ext cx="4572001" cy="2300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747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BENEVOLENT</a:t>
            </a:r>
            <a:r>
              <a:rPr lang="en-US" dirty="0">
                <a:effectLst/>
              </a:rPr>
              <a:t> (</a:t>
            </a:r>
            <a:r>
              <a:rPr lang="en-US" dirty="0" err="1">
                <a:effectLst/>
              </a:rPr>
              <a:t>beh</a:t>
            </a:r>
            <a:r>
              <a:rPr lang="en-US" dirty="0">
                <a:effectLst/>
              </a:rPr>
              <a:t>-NEV-oh-lent) </a:t>
            </a:r>
            <a:r>
              <a:rPr lang="en-US" i="1" dirty="0">
                <a:effectLst/>
              </a:rPr>
              <a:t>adj.</a:t>
            </a:r>
            <a:r>
              <a:rPr lang="en-US" dirty="0">
                <a:effectLst/>
              </a:rPr>
              <a:t> </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smtClean="0"/>
              <a:t>Definition: </a:t>
            </a:r>
            <a:r>
              <a:rPr lang="en-US" dirty="0" smtClean="0"/>
              <a:t>kindhearted</a:t>
            </a:r>
            <a:r>
              <a:rPr lang="en-US" dirty="0"/>
              <a:t>; good-natured; generous</a:t>
            </a:r>
          </a:p>
          <a:p>
            <a:pPr lvl="0"/>
            <a:r>
              <a:rPr lang="en-US" u="sng" dirty="0"/>
              <a:t>Sounds like:</a:t>
            </a:r>
            <a:r>
              <a:rPr lang="en-US" dirty="0"/>
              <a:t>  Ben Elephant</a:t>
            </a:r>
          </a:p>
          <a:p>
            <a:pPr lvl="0"/>
            <a:r>
              <a:rPr lang="en-US" u="sng" dirty="0"/>
              <a:t>Picture:</a:t>
            </a:r>
            <a:r>
              <a:rPr lang="en-US" dirty="0"/>
              <a:t>  A kindly old elephant named Ben who lives at the zoo.  He saves the peanuts that visitors give him and takes them to the other animals late at night. “That Ben Elephant,” says one bear to another, “what a nice guy.”</a:t>
            </a:r>
          </a:p>
          <a:p>
            <a:pPr lvl="0"/>
            <a:r>
              <a:rPr lang="en-US" u="sng" dirty="0"/>
              <a:t>Synonyms: </a:t>
            </a:r>
            <a:r>
              <a:rPr lang="en-US" dirty="0"/>
              <a:t> caring, giving, kind</a:t>
            </a:r>
          </a:p>
          <a:p>
            <a:pPr lvl="0"/>
            <a:r>
              <a:rPr lang="en-US" u="sng" dirty="0"/>
              <a:t>Antonyms:</a:t>
            </a:r>
            <a:r>
              <a:rPr lang="en-US" dirty="0"/>
              <a:t>  malevolent, selfish, mean</a:t>
            </a:r>
          </a:p>
          <a:p>
            <a:pPr lvl="0"/>
            <a:r>
              <a:rPr lang="en-US" u="sng" dirty="0"/>
              <a:t>Other forms:</a:t>
            </a:r>
            <a:r>
              <a:rPr lang="en-US" dirty="0"/>
              <a:t>  benevolence (</a:t>
            </a:r>
            <a:r>
              <a:rPr lang="en-US" i="1" dirty="0"/>
              <a:t>noun</a:t>
            </a:r>
            <a:r>
              <a:rPr lang="en-US" dirty="0"/>
              <a:t>); benevolently (</a:t>
            </a:r>
            <a:r>
              <a:rPr lang="en-US" i="1" dirty="0"/>
              <a:t>adv.</a:t>
            </a:r>
            <a:r>
              <a:rPr lang="en-US" dirty="0"/>
              <a:t>)</a:t>
            </a:r>
          </a:p>
          <a:p>
            <a:pPr lvl="0"/>
            <a:r>
              <a:rPr lang="en-US" u="sng" dirty="0"/>
              <a:t>Sentence:</a:t>
            </a:r>
            <a:r>
              <a:rPr lang="en-US" dirty="0"/>
              <a:t>  Miserable and greedy for most of his life, the man became </a:t>
            </a:r>
            <a:r>
              <a:rPr lang="en-US" i="1" dirty="0"/>
              <a:t>benevolent</a:t>
            </a:r>
            <a:r>
              <a:rPr lang="en-US" dirty="0"/>
              <a:t> during his last years.</a:t>
            </a:r>
          </a:p>
          <a:p>
            <a:endParaRPr lang="en-US" dirty="0"/>
          </a:p>
        </p:txBody>
      </p:sp>
    </p:spTree>
    <p:extLst>
      <p:ext uri="{BB962C8B-B14F-4D97-AF65-F5344CB8AC3E}">
        <p14:creationId xmlns:p14="http://schemas.microsoft.com/office/powerpoint/2010/main" val="298389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MOLLIFY</a:t>
            </a:r>
            <a:r>
              <a:rPr lang="en-US" dirty="0">
                <a:effectLst/>
              </a:rPr>
              <a:t> (MOLL-</a:t>
            </a:r>
            <a:r>
              <a:rPr lang="en-US" dirty="0" err="1">
                <a:effectLst/>
              </a:rPr>
              <a:t>ih</a:t>
            </a:r>
            <a:r>
              <a:rPr lang="en-US" dirty="0">
                <a:effectLst/>
              </a:rPr>
              <a:t>-fie) </a:t>
            </a:r>
            <a:r>
              <a:rPr lang="en-US" i="1" dirty="0">
                <a:effectLst/>
              </a:rPr>
              <a:t>verb</a:t>
            </a:r>
            <a:r>
              <a:rPr lang="en-US" dirty="0">
                <a:effectLst/>
              </a:rPr>
              <a:t> </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Definition: </a:t>
            </a:r>
            <a:r>
              <a:rPr lang="en-US" dirty="0"/>
              <a:t>lessen anger; soothe; placate</a:t>
            </a:r>
          </a:p>
          <a:p>
            <a:pPr lvl="0"/>
            <a:r>
              <a:rPr lang="en-US" u="sng" dirty="0"/>
              <a:t>Sounds like</a:t>
            </a:r>
            <a:r>
              <a:rPr lang="en-US" dirty="0"/>
              <a:t>:  Molly Fly</a:t>
            </a:r>
          </a:p>
          <a:p>
            <a:pPr lvl="0"/>
            <a:r>
              <a:rPr lang="en-US" u="sng" dirty="0"/>
              <a:t>Picture</a:t>
            </a:r>
            <a:r>
              <a:rPr lang="en-US" dirty="0"/>
              <a:t>:  Molly Fly follows the Village Fly (a really BAD FLY who spreads lies and rumors) around; she soothes the feelings of the people he has upset. </a:t>
            </a:r>
          </a:p>
          <a:p>
            <a:pPr lvl="0"/>
            <a:r>
              <a:rPr lang="en-US" u="sng" dirty="0"/>
              <a:t>Synonyms:</a:t>
            </a:r>
            <a:r>
              <a:rPr lang="en-US" dirty="0"/>
              <a:t> pacify, calm, relax</a:t>
            </a:r>
          </a:p>
          <a:p>
            <a:pPr lvl="0"/>
            <a:r>
              <a:rPr lang="en-US" u="sng" dirty="0"/>
              <a:t>Antonyms:</a:t>
            </a:r>
            <a:r>
              <a:rPr lang="en-US" dirty="0"/>
              <a:t>  anger, aggravate, annoy</a:t>
            </a:r>
          </a:p>
          <a:p>
            <a:pPr lvl="0"/>
            <a:r>
              <a:rPr lang="en-US" u="sng" dirty="0"/>
              <a:t>Sentence</a:t>
            </a:r>
            <a:r>
              <a:rPr lang="en-US" dirty="0"/>
              <a:t>:  Police try to </a:t>
            </a:r>
            <a:r>
              <a:rPr lang="en-US" i="1" dirty="0"/>
              <a:t>mollify</a:t>
            </a:r>
            <a:r>
              <a:rPr lang="en-US" dirty="0"/>
              <a:t> a hostage-taker to avoid violence.</a:t>
            </a:r>
          </a:p>
          <a:p>
            <a:endParaRPr lang="en-US" dirty="0"/>
          </a:p>
        </p:txBody>
      </p:sp>
    </p:spTree>
    <p:extLst>
      <p:ext uri="{BB962C8B-B14F-4D97-AF65-F5344CB8AC3E}">
        <p14:creationId xmlns:p14="http://schemas.microsoft.com/office/powerpoint/2010/main" val="303374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PONDEROUS</a:t>
            </a:r>
            <a:r>
              <a:rPr lang="en-US" dirty="0">
                <a:effectLst/>
              </a:rPr>
              <a:t> (PONN-der-</a:t>
            </a:r>
            <a:r>
              <a:rPr lang="en-US" dirty="0" err="1">
                <a:effectLst/>
              </a:rPr>
              <a:t>uss</a:t>
            </a:r>
            <a:r>
              <a:rPr lang="en-US" dirty="0">
                <a:effectLst/>
              </a:rPr>
              <a:t>) </a:t>
            </a:r>
            <a:r>
              <a:rPr lang="en-US" i="1" dirty="0">
                <a:effectLst/>
              </a:rPr>
              <a:t>adj.</a:t>
            </a:r>
            <a:r>
              <a:rPr lang="en-US" dirty="0">
                <a:effectLst/>
              </a:rPr>
              <a:t> </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Definition: </a:t>
            </a:r>
            <a:r>
              <a:rPr lang="en-US" dirty="0"/>
              <a:t>slow; weighty; labored</a:t>
            </a:r>
          </a:p>
          <a:p>
            <a:pPr lvl="0"/>
            <a:r>
              <a:rPr lang="en-US" u="sng" dirty="0"/>
              <a:t>Sounds like</a:t>
            </a:r>
            <a:r>
              <a:rPr lang="en-US" dirty="0"/>
              <a:t>:  pond of rust</a:t>
            </a:r>
          </a:p>
          <a:p>
            <a:pPr lvl="0"/>
            <a:r>
              <a:rPr lang="en-US" u="sng" dirty="0"/>
              <a:t>Picture</a:t>
            </a:r>
            <a:r>
              <a:rPr lang="en-US" dirty="0"/>
              <a:t>:  Creatures made of metal wading through a pond.  As they begin to rust, their movements become slower and more difficult. </a:t>
            </a:r>
          </a:p>
          <a:p>
            <a:pPr lvl="0"/>
            <a:r>
              <a:rPr lang="en-US" u="sng" dirty="0"/>
              <a:t>Synonyms:</a:t>
            </a:r>
            <a:r>
              <a:rPr lang="en-US" dirty="0"/>
              <a:t> lethargic, heavy, bulky</a:t>
            </a:r>
          </a:p>
          <a:p>
            <a:pPr lvl="0"/>
            <a:r>
              <a:rPr lang="en-US" u="sng" dirty="0"/>
              <a:t>Antonyms:</a:t>
            </a:r>
            <a:r>
              <a:rPr lang="en-US" dirty="0"/>
              <a:t> light, feathery, quick</a:t>
            </a:r>
          </a:p>
          <a:p>
            <a:pPr lvl="0"/>
            <a:r>
              <a:rPr lang="en-US" u="sng" dirty="0"/>
              <a:t>Other form</a:t>
            </a:r>
            <a:r>
              <a:rPr lang="en-US" dirty="0"/>
              <a:t>:  ponderously (</a:t>
            </a:r>
            <a:r>
              <a:rPr lang="en-US" i="1" dirty="0"/>
              <a:t>adv.</a:t>
            </a:r>
            <a:r>
              <a:rPr lang="en-US" dirty="0"/>
              <a:t>)</a:t>
            </a:r>
          </a:p>
          <a:p>
            <a:pPr lvl="0"/>
            <a:r>
              <a:rPr lang="en-US" u="sng" dirty="0"/>
              <a:t>Sentence</a:t>
            </a:r>
            <a:r>
              <a:rPr lang="en-US" dirty="0"/>
              <a:t>:  The music was heavy and </a:t>
            </a:r>
            <a:r>
              <a:rPr lang="en-US" i="1" dirty="0"/>
              <a:t>ponderous</a:t>
            </a:r>
            <a:r>
              <a:rPr lang="en-US" dirty="0"/>
              <a:t>, and I fell asleep.</a:t>
            </a:r>
          </a:p>
          <a:p>
            <a:endParaRPr lang="en-US" dirty="0"/>
          </a:p>
        </p:txBody>
      </p:sp>
    </p:spTree>
    <p:extLst>
      <p:ext uri="{BB962C8B-B14F-4D97-AF65-F5344CB8AC3E}">
        <p14:creationId xmlns:p14="http://schemas.microsoft.com/office/powerpoint/2010/main" val="3902315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AMBIVALENCE</a:t>
            </a:r>
            <a:r>
              <a:rPr lang="en-US" dirty="0">
                <a:effectLst/>
              </a:rPr>
              <a:t> (am-BIV-uh-</a:t>
            </a:r>
            <a:r>
              <a:rPr lang="en-US" dirty="0" err="1">
                <a:effectLst/>
              </a:rPr>
              <a:t>lence</a:t>
            </a:r>
            <a:r>
              <a:rPr lang="en-US" dirty="0">
                <a:effectLst/>
              </a:rPr>
              <a:t>) </a:t>
            </a:r>
            <a:r>
              <a:rPr lang="en-US" i="1" dirty="0">
                <a:effectLst/>
              </a:rPr>
              <a:t>noun </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Definition: </a:t>
            </a:r>
            <a:r>
              <a:rPr lang="en-US" dirty="0"/>
              <a:t>indecision; feeling of being; pulled into two directions</a:t>
            </a:r>
          </a:p>
          <a:p>
            <a:pPr lvl="0"/>
            <a:r>
              <a:rPr lang="en-US" u="sng" dirty="0"/>
              <a:t>Looks like</a:t>
            </a:r>
            <a:r>
              <a:rPr lang="en-US" dirty="0"/>
              <a:t>:  Val inside ambulance (</a:t>
            </a:r>
            <a:r>
              <a:rPr lang="en-US" dirty="0" err="1"/>
              <a:t>ambiVALence</a:t>
            </a:r>
            <a:r>
              <a:rPr lang="en-US" dirty="0"/>
              <a:t>)</a:t>
            </a:r>
          </a:p>
          <a:p>
            <a:pPr lvl="0"/>
            <a:r>
              <a:rPr lang="en-US" u="sng" dirty="0"/>
              <a:t>Picture</a:t>
            </a:r>
            <a:r>
              <a:rPr lang="en-US" dirty="0"/>
              <a:t>:  A woman named Val is about to have a baby.  She’s gone into labor while her husband is at work. She’s called for an ambulance to take her to the hospital, but now that she’s inside the ambulance she’s having second thoughts about going without her husband.  “Wait! Let’s give him a few more minutes.  No, we should go.  I’m in labor.  Okay, take me to the hospital.  No, wait!  Maybe he’ll get here soon …”</a:t>
            </a:r>
          </a:p>
          <a:p>
            <a:pPr lvl="0"/>
            <a:r>
              <a:rPr lang="en-US" u="sng" dirty="0"/>
              <a:t>Other forms</a:t>
            </a:r>
            <a:r>
              <a:rPr lang="en-US" dirty="0"/>
              <a:t>:  ambivalent (</a:t>
            </a:r>
            <a:r>
              <a:rPr lang="en-US" i="1" dirty="0"/>
              <a:t>adj.</a:t>
            </a:r>
            <a:r>
              <a:rPr lang="en-US" dirty="0"/>
              <a:t>); ambivalently (</a:t>
            </a:r>
            <a:r>
              <a:rPr lang="en-US" i="1" dirty="0"/>
              <a:t>adv.</a:t>
            </a:r>
            <a:r>
              <a:rPr lang="en-US" dirty="0"/>
              <a:t>)</a:t>
            </a:r>
          </a:p>
          <a:p>
            <a:pPr lvl="0"/>
            <a:r>
              <a:rPr lang="en-US" u="sng" dirty="0"/>
              <a:t>Sentence:</a:t>
            </a:r>
            <a:r>
              <a:rPr lang="en-US" dirty="0"/>
              <a:t>  The house had been in the family for generations, so they were </a:t>
            </a:r>
            <a:r>
              <a:rPr lang="en-US" i="1" dirty="0"/>
              <a:t>ambivalent</a:t>
            </a:r>
            <a:r>
              <a:rPr lang="en-US" dirty="0"/>
              <a:t> about selling it.</a:t>
            </a:r>
          </a:p>
          <a:p>
            <a:endParaRPr lang="en-US" dirty="0"/>
          </a:p>
        </p:txBody>
      </p:sp>
    </p:spTree>
    <p:extLst>
      <p:ext uri="{BB962C8B-B14F-4D97-AF65-F5344CB8AC3E}">
        <p14:creationId xmlns:p14="http://schemas.microsoft.com/office/powerpoint/2010/main" val="4267997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chemeClr val="tx1"/>
                </a:solidFill>
                <a:effectLst/>
              </a:rPr>
              <a:t>Inadvertent </a:t>
            </a:r>
            <a:r>
              <a:rPr lang="en-US" dirty="0">
                <a:effectLst/>
              </a:rPr>
              <a:t>(in-ad-</a:t>
            </a:r>
            <a:r>
              <a:rPr lang="en-US" dirty="0" err="1">
                <a:effectLst/>
              </a:rPr>
              <a:t>VER</a:t>
            </a:r>
            <a:r>
              <a:rPr lang="en-US" dirty="0">
                <a:effectLst/>
              </a:rPr>
              <a:t>-tent) </a:t>
            </a:r>
            <a:r>
              <a:rPr lang="en-US" i="1" dirty="0" err="1">
                <a:effectLst/>
              </a:rPr>
              <a:t>adj</a:t>
            </a:r>
            <a:r>
              <a:rPr lang="en-US" dirty="0">
                <a:effectLst/>
              </a:rPr>
              <a:t> </a:t>
            </a:r>
          </a:p>
        </p:txBody>
      </p:sp>
      <p:sp>
        <p:nvSpPr>
          <p:cNvPr id="3" name="Content Placeholder 2"/>
          <p:cNvSpPr>
            <a:spLocks noGrp="1"/>
          </p:cNvSpPr>
          <p:nvPr>
            <p:ph idx="1"/>
          </p:nvPr>
        </p:nvSpPr>
        <p:spPr/>
        <p:txBody>
          <a:bodyPr>
            <a:normAutofit fontScale="77500" lnSpcReduction="20000"/>
          </a:bodyPr>
          <a:lstStyle/>
          <a:p>
            <a:pPr lvl="0"/>
            <a:r>
              <a:rPr lang="en-US" u="sng" dirty="0" smtClean="0"/>
              <a:t>Definition: </a:t>
            </a:r>
            <a:r>
              <a:rPr lang="en-US" dirty="0" smtClean="0"/>
              <a:t>Unintentional </a:t>
            </a:r>
          </a:p>
          <a:p>
            <a:pPr lvl="0"/>
            <a:r>
              <a:rPr lang="en-US" u="sng" dirty="0" smtClean="0"/>
              <a:t>Sounds </a:t>
            </a:r>
            <a:r>
              <a:rPr lang="en-US" u="sng" dirty="0"/>
              <a:t>like</a:t>
            </a:r>
            <a:r>
              <a:rPr lang="en-US" dirty="0"/>
              <a:t>:  in at her tent</a:t>
            </a:r>
          </a:p>
          <a:p>
            <a:pPr lvl="0"/>
            <a:r>
              <a:rPr lang="en-US" u="sng" dirty="0"/>
              <a:t>Picture</a:t>
            </a:r>
            <a:r>
              <a:rPr lang="en-US" dirty="0"/>
              <a:t>:  An army troop camping out during an overnight hike.  One of the men accidentally walks into the tent of an officer.  The furious officer throws the soldier out.  The soldier states, “I inadvertently entered the wrong tent, and I apologize.”</a:t>
            </a:r>
          </a:p>
          <a:p>
            <a:pPr lvl="0"/>
            <a:r>
              <a:rPr lang="en-US" u="sng" dirty="0"/>
              <a:t>Synonyms:</a:t>
            </a:r>
            <a:r>
              <a:rPr lang="en-US" dirty="0"/>
              <a:t> careless; not on purpose; unwitting</a:t>
            </a:r>
          </a:p>
          <a:p>
            <a:pPr lvl="0"/>
            <a:r>
              <a:rPr lang="en-US" u="sng" dirty="0"/>
              <a:t>Antonyms:</a:t>
            </a:r>
            <a:r>
              <a:rPr lang="en-US" dirty="0"/>
              <a:t> intentional; deliberate; planned</a:t>
            </a:r>
          </a:p>
          <a:p>
            <a:pPr lvl="0"/>
            <a:r>
              <a:rPr lang="en-US" u="sng" dirty="0"/>
              <a:t>Other form</a:t>
            </a:r>
            <a:r>
              <a:rPr lang="en-US" dirty="0"/>
              <a:t>: inadvertently (</a:t>
            </a:r>
            <a:r>
              <a:rPr lang="en-US" i="1" dirty="0"/>
              <a:t>adv.</a:t>
            </a:r>
            <a:r>
              <a:rPr lang="en-US" dirty="0"/>
              <a:t>); inadvertence (</a:t>
            </a:r>
            <a:r>
              <a:rPr lang="en-US" i="1" dirty="0"/>
              <a:t>noun)</a:t>
            </a:r>
            <a:endParaRPr lang="en-US" dirty="0"/>
          </a:p>
          <a:p>
            <a:pPr lvl="0"/>
            <a:r>
              <a:rPr lang="en-US" u="sng" dirty="0"/>
              <a:t>Sentence:</a:t>
            </a:r>
            <a:r>
              <a:rPr lang="en-US" dirty="0"/>
              <a:t>  The newspaper inadvertently switched the names under the picture.</a:t>
            </a:r>
          </a:p>
        </p:txBody>
      </p:sp>
    </p:spTree>
    <p:extLst>
      <p:ext uri="{BB962C8B-B14F-4D97-AF65-F5344CB8AC3E}">
        <p14:creationId xmlns:p14="http://schemas.microsoft.com/office/powerpoint/2010/main" val="35085640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INCITE</a:t>
            </a:r>
            <a:r>
              <a:rPr lang="en-US" b="1" dirty="0">
                <a:effectLst/>
              </a:rPr>
              <a:t> </a:t>
            </a:r>
            <a:r>
              <a:rPr lang="en-US" dirty="0">
                <a:effectLst/>
              </a:rPr>
              <a:t>(in-SITE)</a:t>
            </a:r>
            <a:r>
              <a:rPr lang="en-US" b="1" dirty="0">
                <a:effectLst/>
              </a:rPr>
              <a:t> </a:t>
            </a:r>
            <a:r>
              <a:rPr lang="en-US" i="1" dirty="0">
                <a:effectLst/>
              </a:rPr>
              <a:t>verb </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Definition: </a:t>
            </a:r>
            <a:r>
              <a:rPr lang="en-US" dirty="0"/>
              <a:t>arouse to action; stir up; foment</a:t>
            </a:r>
          </a:p>
          <a:p>
            <a:pPr lvl="0"/>
            <a:r>
              <a:rPr lang="en-US" u="sng" dirty="0"/>
              <a:t>Sounds like</a:t>
            </a:r>
            <a:r>
              <a:rPr lang="en-US" dirty="0"/>
              <a:t>:  ignite</a:t>
            </a:r>
          </a:p>
          <a:p>
            <a:pPr lvl="0"/>
            <a:r>
              <a:rPr lang="en-US" u="sng" dirty="0"/>
              <a:t>Picture</a:t>
            </a:r>
            <a:r>
              <a:rPr lang="en-US" dirty="0"/>
              <a:t>:  Long ago there was a small country that had been controlled by a foreign nation for many years.  One day, on the tenth anniversary of the country’s takeover, a woman runs through the streets of the capital.  She calls for action, urging citizens to fight for their freedom.  Like a spark falling into dry grass, she </a:t>
            </a:r>
            <a:r>
              <a:rPr lang="en-US" u="sng" dirty="0"/>
              <a:t>incites</a:t>
            </a:r>
            <a:r>
              <a:rPr lang="en-US" dirty="0"/>
              <a:t> a fire of anger among the people, and it quickly grows into a blazing revolution.</a:t>
            </a:r>
          </a:p>
          <a:p>
            <a:pPr lvl="0"/>
            <a:r>
              <a:rPr lang="en-US" u="sng" dirty="0"/>
              <a:t>Other forms</a:t>
            </a:r>
            <a:r>
              <a:rPr lang="en-US" dirty="0"/>
              <a:t>: incitement, incitation (</a:t>
            </a:r>
            <a:r>
              <a:rPr lang="en-US" i="1" dirty="0"/>
              <a:t>nouns);</a:t>
            </a:r>
            <a:r>
              <a:rPr lang="en-US" dirty="0"/>
              <a:t> </a:t>
            </a:r>
            <a:r>
              <a:rPr lang="en-US" u="sng" dirty="0"/>
              <a:t>Note:</a:t>
            </a:r>
            <a:r>
              <a:rPr lang="en-US" dirty="0"/>
              <a:t>  Don’t confuse with “insight,” the ability to perceive.</a:t>
            </a:r>
          </a:p>
          <a:p>
            <a:pPr lvl="0"/>
            <a:r>
              <a:rPr lang="en-US" u="sng" dirty="0"/>
              <a:t>Sentence</a:t>
            </a:r>
            <a:r>
              <a:rPr lang="en-US" dirty="0"/>
              <a:t>:  The angry miner </a:t>
            </a:r>
            <a:r>
              <a:rPr lang="en-US" i="1" dirty="0"/>
              <a:t>incited</a:t>
            </a:r>
            <a:r>
              <a:rPr lang="en-US" dirty="0"/>
              <a:t> his co-workers to </a:t>
            </a:r>
            <a:r>
              <a:rPr lang="en-US" dirty="0" smtClean="0"/>
              <a:t>strike</a:t>
            </a:r>
            <a:r>
              <a:rPr lang="en-US" i="1" dirty="0" smtClean="0"/>
              <a:t>.</a:t>
            </a:r>
            <a:endParaRPr lang="en-US" dirty="0"/>
          </a:p>
          <a:p>
            <a:endParaRPr lang="en-US" dirty="0"/>
          </a:p>
        </p:txBody>
      </p:sp>
    </p:spTree>
    <p:extLst>
      <p:ext uri="{BB962C8B-B14F-4D97-AF65-F5344CB8AC3E}">
        <p14:creationId xmlns:p14="http://schemas.microsoft.com/office/powerpoint/2010/main" val="4212586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CACOPHONY </a:t>
            </a:r>
            <a:r>
              <a:rPr lang="en-US" i="1" dirty="0">
                <a:effectLst/>
              </a:rPr>
              <a:t>noun </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smtClean="0"/>
              <a:t>Definition: </a:t>
            </a:r>
            <a:r>
              <a:rPr lang="en-US" dirty="0"/>
              <a:t>a collection of sounds or </a:t>
            </a:r>
            <a:r>
              <a:rPr lang="en-US" dirty="0" smtClean="0"/>
              <a:t>voices that </a:t>
            </a:r>
            <a:r>
              <a:rPr lang="en-US" dirty="0"/>
              <a:t>don’t blend well; harshness of sound.</a:t>
            </a:r>
          </a:p>
          <a:p>
            <a:pPr lvl="0"/>
            <a:r>
              <a:rPr lang="en-US" u="sng" dirty="0"/>
              <a:t>Looks like</a:t>
            </a:r>
            <a:r>
              <a:rPr lang="en-US" dirty="0"/>
              <a:t>:  a combination of “cocoon” and “symphony”</a:t>
            </a:r>
          </a:p>
          <a:p>
            <a:pPr lvl="0"/>
            <a:r>
              <a:rPr lang="en-US" u="sng" dirty="0"/>
              <a:t>Picture</a:t>
            </a:r>
            <a:r>
              <a:rPr lang="en-US" dirty="0"/>
              <a:t>:  A cocoon hanging from the branch of a tree.  Inside, a caterpillar on his way to becoming a butterfly has decided to make good use of the time by learning to play the violin.  On this particular day, the caterpillar is playing an entire symphony, although not very well.  Outside, the birds and squirrels are covering their ears, trying to escape the cacophony coming from the cocoon.</a:t>
            </a:r>
          </a:p>
          <a:p>
            <a:pPr lvl="0"/>
            <a:r>
              <a:rPr lang="en-US" u="sng" dirty="0"/>
              <a:t>Synonyms:</a:t>
            </a:r>
            <a:r>
              <a:rPr lang="en-US" dirty="0"/>
              <a:t>  dissonance; disharmony</a:t>
            </a:r>
          </a:p>
          <a:p>
            <a:pPr lvl="0"/>
            <a:r>
              <a:rPr lang="en-US" u="sng" dirty="0"/>
              <a:t>Antonym:</a:t>
            </a:r>
            <a:r>
              <a:rPr lang="en-US" dirty="0"/>
              <a:t>  harmony</a:t>
            </a:r>
          </a:p>
          <a:p>
            <a:pPr lvl="0"/>
            <a:r>
              <a:rPr lang="en-US" u="sng" dirty="0"/>
              <a:t>Note:</a:t>
            </a:r>
            <a:r>
              <a:rPr lang="en-US" dirty="0"/>
              <a:t>  The root “phone” has to do with sound, as in “telephone.”  </a:t>
            </a:r>
          </a:p>
          <a:p>
            <a:pPr lvl="0"/>
            <a:r>
              <a:rPr lang="en-US" u="sng" dirty="0"/>
              <a:t>Sentence:</a:t>
            </a:r>
            <a:r>
              <a:rPr lang="en-US" dirty="0"/>
              <a:t>  New visitors to the rainforest are struck by the </a:t>
            </a:r>
            <a:r>
              <a:rPr lang="en-US" i="1" dirty="0"/>
              <a:t>cacophony.</a:t>
            </a:r>
            <a:endParaRPr lang="en-US" dirty="0"/>
          </a:p>
          <a:p>
            <a:endParaRPr lang="en-US" dirty="0"/>
          </a:p>
        </p:txBody>
      </p:sp>
    </p:spTree>
    <p:extLst>
      <p:ext uri="{BB962C8B-B14F-4D97-AF65-F5344CB8AC3E}">
        <p14:creationId xmlns:p14="http://schemas.microsoft.com/office/powerpoint/2010/main" val="1898190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effectLst/>
              </a:rPr>
              <a:t>EFFERVESCENCE</a:t>
            </a:r>
            <a:r>
              <a:rPr lang="en-US" dirty="0">
                <a:effectLst/>
              </a:rPr>
              <a:t> </a:t>
            </a:r>
            <a:r>
              <a:rPr lang="en-US" i="1" dirty="0">
                <a:effectLst/>
              </a:rPr>
              <a:t>noun</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Definition: </a:t>
            </a:r>
            <a:r>
              <a:rPr lang="en-US" dirty="0"/>
              <a:t>the quality of being bubbly or full of life</a:t>
            </a:r>
          </a:p>
          <a:p>
            <a:pPr lvl="0"/>
            <a:r>
              <a:rPr lang="en-US" u="sng" dirty="0"/>
              <a:t>Sounds like</a:t>
            </a:r>
            <a:r>
              <a:rPr lang="en-US" dirty="0"/>
              <a:t>:  ever pheasants</a:t>
            </a:r>
          </a:p>
          <a:p>
            <a:pPr lvl="0"/>
            <a:r>
              <a:rPr lang="en-US" u="sng" dirty="0"/>
              <a:t>Picture</a:t>
            </a:r>
            <a:r>
              <a:rPr lang="en-US" dirty="0"/>
              <a:t>:  A large field surrounded by trees.  The field is crowded with pheasants who are turning around singing, dancing, and blowing enormous bubbles with those gigantic plastic rings and large pans of soap suds.  Two small beavers look on, one saying to the other, “Ah, pheasants, ever pheasants.  So bubbly.  So full of life … Well, let’s get back to work.”</a:t>
            </a:r>
          </a:p>
          <a:p>
            <a:pPr lvl="0"/>
            <a:r>
              <a:rPr lang="en-US" u="sng" dirty="0"/>
              <a:t>Synonyms:</a:t>
            </a:r>
            <a:r>
              <a:rPr lang="en-US" dirty="0"/>
              <a:t>  animation; exhilaration; exuberance</a:t>
            </a:r>
          </a:p>
          <a:p>
            <a:pPr lvl="0"/>
            <a:r>
              <a:rPr lang="en-US" u="sng" dirty="0"/>
              <a:t>Antonyms:</a:t>
            </a:r>
            <a:r>
              <a:rPr lang="en-US" dirty="0"/>
              <a:t>  dullness; flatness</a:t>
            </a:r>
          </a:p>
          <a:p>
            <a:pPr lvl="0"/>
            <a:r>
              <a:rPr lang="en-US" u="sng" dirty="0"/>
              <a:t>Sentence:</a:t>
            </a:r>
            <a:r>
              <a:rPr lang="en-US" dirty="0"/>
              <a:t>  She’d had little acting experience, but her </a:t>
            </a:r>
            <a:r>
              <a:rPr lang="en-US" i="1" dirty="0"/>
              <a:t>effervescence </a:t>
            </a:r>
            <a:r>
              <a:rPr lang="en-US" dirty="0"/>
              <a:t>got her the part.</a:t>
            </a:r>
          </a:p>
          <a:p>
            <a:endParaRPr lang="en-US" dirty="0"/>
          </a:p>
        </p:txBody>
      </p:sp>
    </p:spTree>
    <p:extLst>
      <p:ext uri="{BB962C8B-B14F-4D97-AF65-F5344CB8AC3E}">
        <p14:creationId xmlns:p14="http://schemas.microsoft.com/office/powerpoint/2010/main" val="11688234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61</TotalTime>
  <Words>1097</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Back in the saddle again!</vt:lpstr>
      <vt:lpstr>BENEVOLENT (beh-NEV-oh-lent) adj. </vt:lpstr>
      <vt:lpstr>MOLLIFY (MOLL-ih-fie) verb </vt:lpstr>
      <vt:lpstr>PONDEROUS (PONN-der-uss) adj. </vt:lpstr>
      <vt:lpstr>AMBIVALENCE (am-BIV-uh-lence) noun </vt:lpstr>
      <vt:lpstr>Inadvertent (in-ad-VER-tent) adj </vt:lpstr>
      <vt:lpstr>INCITE (in-SITE) verb </vt:lpstr>
      <vt:lpstr>CACOPHONY noun </vt:lpstr>
      <vt:lpstr>EFFERVESCENCE noun</vt:lpstr>
      <vt:lpstr>PARITY noun</vt:lpstr>
      <vt:lpstr>Test time</vt:lpstr>
    </vt:vector>
  </TitlesOfParts>
  <Company>Clark-Pleasant Community School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in the saddle again!</dc:title>
  <dc:creator>CPCSC</dc:creator>
  <cp:lastModifiedBy>Lesly</cp:lastModifiedBy>
  <cp:revision>6</cp:revision>
  <dcterms:created xsi:type="dcterms:W3CDTF">2015-05-05T13:05:32Z</dcterms:created>
  <dcterms:modified xsi:type="dcterms:W3CDTF">2015-07-23T01:26:53Z</dcterms:modified>
</cp:coreProperties>
</file>